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840" r:id="rId2"/>
    <p:sldMasterId id="2147483852" r:id="rId3"/>
  </p:sldMasterIdLst>
  <p:notesMasterIdLst>
    <p:notesMasterId r:id="rId15"/>
  </p:notesMasterIdLst>
  <p:sldIdLst>
    <p:sldId id="256" r:id="rId4"/>
    <p:sldId id="257" r:id="rId5"/>
    <p:sldId id="258" r:id="rId6"/>
    <p:sldId id="259" r:id="rId7"/>
    <p:sldId id="260" r:id="rId8"/>
    <p:sldId id="266" r:id="rId9"/>
    <p:sldId id="261"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4" autoAdjust="0"/>
    <p:restoredTop sz="94660"/>
  </p:normalViewPr>
  <p:slideViewPr>
    <p:cSldViewPr snapToGrid="0">
      <p:cViewPr varScale="1">
        <p:scale>
          <a:sx n="75" d="100"/>
          <a:sy n="75" d="100"/>
        </p:scale>
        <p:origin x="-42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file:///D:\SkyDrive\Documents\6P%20-%20Honors%20Conceptual%20Physics%20and%20IED\KBonds-6P-UV%20Revised%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Reflecting</a:t>
            </a:r>
            <a:r>
              <a:rPr lang="en-US" baseline="0" dirty="0" smtClean="0"/>
              <a:t> UV Light</a:t>
            </a:r>
            <a:endParaRPr lang="en-US" dirty="0"/>
          </a:p>
        </c:rich>
      </c:tx>
      <c:layout>
        <c:manualLayout>
          <c:xMode val="edge"/>
          <c:yMode val="edge"/>
          <c:x val="0.40273478494363846"/>
          <c:y val="0"/>
        </c:manualLayout>
      </c:layout>
      <c:overlay val="1"/>
    </c:title>
    <c:autoTitleDeleted val="0"/>
    <c:plotArea>
      <c:layout>
        <c:manualLayout>
          <c:layoutTarget val="inner"/>
          <c:xMode val="edge"/>
          <c:yMode val="edge"/>
          <c:x val="6.6139720151221312E-2"/>
          <c:y val="6.0166800519768117E-2"/>
          <c:w val="0.86319966373651824"/>
          <c:h val="0.87849425712877338"/>
        </c:manualLayout>
      </c:layout>
      <c:barChart>
        <c:barDir val="col"/>
        <c:grouping val="clustered"/>
        <c:varyColors val="0"/>
        <c:ser>
          <c:idx val="0"/>
          <c:order val="0"/>
          <c:tx>
            <c:strRef>
              <c:f>Sheet1!$E$5</c:f>
              <c:strCache>
                <c:ptCount val="1"/>
                <c:pt idx="0">
                  <c:v>UV-A</c:v>
                </c:pt>
              </c:strCache>
            </c:strRef>
          </c:tx>
          <c:invertIfNegative val="0"/>
          <c:cat>
            <c:strRef>
              <c:f>Sheet1!$F$4:$I$4</c:f>
              <c:strCache>
                <c:ptCount val="4"/>
                <c:pt idx="0">
                  <c:v>Mirror</c:v>
                </c:pt>
                <c:pt idx="1">
                  <c:v>Water</c:v>
                </c:pt>
                <c:pt idx="2">
                  <c:v>Dish</c:v>
                </c:pt>
                <c:pt idx="3">
                  <c:v>None</c:v>
                </c:pt>
              </c:strCache>
            </c:strRef>
          </c:cat>
          <c:val>
            <c:numRef>
              <c:f>Sheet1!$F$5:$I$5</c:f>
              <c:numCache>
                <c:formatCode>General</c:formatCode>
                <c:ptCount val="4"/>
                <c:pt idx="0">
                  <c:v>19.25</c:v>
                </c:pt>
                <c:pt idx="1">
                  <c:v>53.25</c:v>
                </c:pt>
                <c:pt idx="2">
                  <c:v>32.75</c:v>
                </c:pt>
                <c:pt idx="3">
                  <c:v>36.5</c:v>
                </c:pt>
              </c:numCache>
            </c:numRef>
          </c:val>
        </c:ser>
        <c:ser>
          <c:idx val="1"/>
          <c:order val="1"/>
          <c:tx>
            <c:strRef>
              <c:f>Sheet1!$E$6</c:f>
              <c:strCache>
                <c:ptCount val="1"/>
                <c:pt idx="0">
                  <c:v>UV-B</c:v>
                </c:pt>
              </c:strCache>
            </c:strRef>
          </c:tx>
          <c:invertIfNegative val="0"/>
          <c:cat>
            <c:strRef>
              <c:f>Sheet1!$F$4:$I$4</c:f>
              <c:strCache>
                <c:ptCount val="4"/>
                <c:pt idx="0">
                  <c:v>Mirror</c:v>
                </c:pt>
                <c:pt idx="1">
                  <c:v>Water</c:v>
                </c:pt>
                <c:pt idx="2">
                  <c:v>Dish</c:v>
                </c:pt>
                <c:pt idx="3">
                  <c:v>None</c:v>
                </c:pt>
              </c:strCache>
            </c:strRef>
          </c:cat>
          <c:val>
            <c:numRef>
              <c:f>Sheet1!$F$6:$I$6</c:f>
              <c:numCache>
                <c:formatCode>General</c:formatCode>
                <c:ptCount val="4"/>
                <c:pt idx="0">
                  <c:v>-0.05</c:v>
                </c:pt>
                <c:pt idx="1">
                  <c:v>0.5</c:v>
                </c:pt>
                <c:pt idx="2">
                  <c:v>-2.5000000000000001E-2</c:v>
                </c:pt>
                <c:pt idx="3">
                  <c:v>-0.15</c:v>
                </c:pt>
              </c:numCache>
            </c:numRef>
          </c:val>
        </c:ser>
        <c:dLbls>
          <c:showLegendKey val="0"/>
          <c:showVal val="0"/>
          <c:showCatName val="0"/>
          <c:showSerName val="0"/>
          <c:showPercent val="0"/>
          <c:showBubbleSize val="0"/>
        </c:dLbls>
        <c:gapWidth val="150"/>
        <c:axId val="126022400"/>
        <c:axId val="126024320"/>
      </c:barChart>
      <c:catAx>
        <c:axId val="126022400"/>
        <c:scaling>
          <c:orientation val="minMax"/>
        </c:scaling>
        <c:delete val="0"/>
        <c:axPos val="b"/>
        <c:title>
          <c:tx>
            <c:rich>
              <a:bodyPr/>
              <a:lstStyle/>
              <a:p>
                <a:pPr>
                  <a:defRPr sz="1200"/>
                </a:pPr>
                <a:r>
                  <a:rPr lang="en-US" sz="1200" dirty="0" smtClean="0"/>
                  <a:t>Reflective Material</a:t>
                </a:r>
                <a:endParaRPr lang="en-US" sz="1200" dirty="0"/>
              </a:p>
            </c:rich>
          </c:tx>
          <c:layout/>
          <c:overlay val="0"/>
        </c:title>
        <c:majorTickMark val="out"/>
        <c:minorTickMark val="none"/>
        <c:tickLblPos val="nextTo"/>
        <c:crossAx val="126024320"/>
        <c:crosses val="autoZero"/>
        <c:auto val="1"/>
        <c:lblAlgn val="ctr"/>
        <c:lblOffset val="100"/>
        <c:noMultiLvlLbl val="0"/>
      </c:catAx>
      <c:valAx>
        <c:axId val="126024320"/>
        <c:scaling>
          <c:orientation val="minMax"/>
        </c:scaling>
        <c:delete val="0"/>
        <c:axPos val="l"/>
        <c:majorGridlines/>
        <c:title>
          <c:tx>
            <c:rich>
              <a:bodyPr rot="-5400000" vert="horz"/>
              <a:lstStyle/>
              <a:p>
                <a:pPr>
                  <a:defRPr sz="1100"/>
                </a:pPr>
                <a:r>
                  <a:rPr lang="en-US" sz="1100" dirty="0" smtClean="0"/>
                  <a:t>mW/m</a:t>
                </a:r>
                <a:r>
                  <a:rPr lang="en-US" sz="1100" baseline="30000" dirty="0" smtClean="0"/>
                  <a:t>2</a:t>
                </a:r>
                <a:endParaRPr lang="en-US" sz="1100" baseline="30000" dirty="0"/>
              </a:p>
            </c:rich>
          </c:tx>
          <c:layout/>
          <c:overlay val="0"/>
        </c:title>
        <c:numFmt formatCode="General" sourceLinked="1"/>
        <c:majorTickMark val="out"/>
        <c:minorTickMark val="none"/>
        <c:tickLblPos val="nextTo"/>
        <c:crossAx val="126022400"/>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461D65-AFA4-4453-9C70-87B2BB8F439E}" type="datetimeFigureOut">
              <a:rPr lang="en-US"/>
              <a:t>1/24/2013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E5D354-3BCF-4967-A6F3-082693F7978B}" type="slidenum">
              <a:rPr lang="en-US"/>
              <a:t>‹#›</a:t>
            </a:fld>
            <a:endParaRPr lang="en-US" dirty="0"/>
          </a:p>
        </p:txBody>
      </p:sp>
    </p:spTree>
    <p:extLst>
      <p:ext uri="{BB962C8B-B14F-4D97-AF65-F5344CB8AC3E}">
        <p14:creationId xmlns:p14="http://schemas.microsoft.com/office/powerpoint/2010/main" val="2563340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E5D354-3BCF-4967-A6F3-082693F7978B}" type="slidenum">
              <a:rPr lang="en-US"/>
              <a:t>1</a:t>
            </a:fld>
            <a:endParaRPr lang="en-US" dirty="0"/>
          </a:p>
        </p:txBody>
      </p:sp>
    </p:spTree>
    <p:extLst>
      <p:ext uri="{BB962C8B-B14F-4D97-AF65-F5344CB8AC3E}">
        <p14:creationId xmlns:p14="http://schemas.microsoft.com/office/powerpoint/2010/main" val="332961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971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905770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2123264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971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2102902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7830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dirty="0"/>
              <a:t>Click to edit Master title style</a:t>
            </a:r>
          </a:p>
        </p:txBody>
      </p:sp>
      <p:sp>
        <p:nvSpPr>
          <p:cNvPr id="3" name="Content Placeholder 2"/>
          <p:cNvSpPr>
            <a:spLocks noGrp="1"/>
          </p:cNvSpPr>
          <p:nvPr>
            <p:ph sz="half" idx="1"/>
          </p:nvPr>
        </p:nvSpPr>
        <p:spPr>
          <a:xfrm>
            <a:off x="1097278" y="1845734"/>
            <a:ext cx="4937760" cy="402335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3666798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38529099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36492451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883102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1FA7AC5-6045-4418-8E60-F48788734473}" type="datetimeFigureOut">
              <a:rPr lang="en-US" smtClean="0"/>
              <a:t>1/24/2013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71CAF9-4461-454A-B702-D536C3775752}" type="slidenum">
              <a:rPr lang="en-US" smtClean="0"/>
              <a:t>‹#›</a:t>
            </a:fld>
            <a:endParaRPr lang="en-US" dirty="0"/>
          </a:p>
        </p:txBody>
      </p:sp>
    </p:spTree>
    <p:extLst>
      <p:ext uri="{BB962C8B-B14F-4D97-AF65-F5344CB8AC3E}">
        <p14:creationId xmlns:p14="http://schemas.microsoft.com/office/powerpoint/2010/main" val="287401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21029022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1FA7AC5-6045-4418-8E60-F48788734473}" type="datetimeFigureOut">
              <a:rPr lang="en-US" smtClean="0"/>
              <a:t>1/24/2013</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71CAF9-4461-454A-B702-D536C3775752}" type="slidenum">
              <a:rPr lang="en-US" smtClean="0"/>
              <a:t>‹#›</a:t>
            </a:fld>
            <a:endParaRPr lang="en-US" dirty="0"/>
          </a:p>
        </p:txBody>
      </p:sp>
    </p:spTree>
    <p:extLst>
      <p:ext uri="{BB962C8B-B14F-4D97-AF65-F5344CB8AC3E}">
        <p14:creationId xmlns:p14="http://schemas.microsoft.com/office/powerpoint/2010/main" val="24683302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905770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21232644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9716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21029022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78301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dirty="0"/>
              <a:t>Click to edit Master title style</a:t>
            </a:r>
          </a:p>
        </p:txBody>
      </p:sp>
      <p:sp>
        <p:nvSpPr>
          <p:cNvPr id="3" name="Content Placeholder 2"/>
          <p:cNvSpPr>
            <a:spLocks noGrp="1"/>
          </p:cNvSpPr>
          <p:nvPr>
            <p:ph sz="half" idx="1"/>
          </p:nvPr>
        </p:nvSpPr>
        <p:spPr>
          <a:xfrm>
            <a:off x="1097278" y="1845734"/>
            <a:ext cx="4937760" cy="402335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36667986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38529099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36492451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883102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78301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1FA7AC5-6045-4418-8E60-F48788734473}" type="datetimeFigureOut">
              <a:rPr lang="en-US" smtClean="0"/>
              <a:t>1/24/2013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71CAF9-4461-454A-B702-D536C3775752}" type="slidenum">
              <a:rPr lang="en-US" smtClean="0"/>
              <a:t>‹#›</a:t>
            </a:fld>
            <a:endParaRPr lang="en-US" dirty="0"/>
          </a:p>
        </p:txBody>
      </p:sp>
    </p:spTree>
    <p:extLst>
      <p:ext uri="{BB962C8B-B14F-4D97-AF65-F5344CB8AC3E}">
        <p14:creationId xmlns:p14="http://schemas.microsoft.com/office/powerpoint/2010/main" val="28740135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1FA7AC5-6045-4418-8E60-F48788734473}" type="datetimeFigureOut">
              <a:rPr lang="en-US" smtClean="0"/>
              <a:t>1/24/2013</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71CAF9-4461-454A-B702-D536C3775752}" type="slidenum">
              <a:rPr lang="en-US" smtClean="0"/>
              <a:t>‹#›</a:t>
            </a:fld>
            <a:endParaRPr lang="en-US" dirty="0"/>
          </a:p>
        </p:txBody>
      </p:sp>
    </p:spTree>
    <p:extLst>
      <p:ext uri="{BB962C8B-B14F-4D97-AF65-F5344CB8AC3E}">
        <p14:creationId xmlns:p14="http://schemas.microsoft.com/office/powerpoint/2010/main" val="24683302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9057704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2123264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dirty="0"/>
              <a:t>Click to edit Master title style</a:t>
            </a:r>
          </a:p>
        </p:txBody>
      </p:sp>
      <p:sp>
        <p:nvSpPr>
          <p:cNvPr id="3" name="Content Placeholder 2"/>
          <p:cNvSpPr>
            <a:spLocks noGrp="1"/>
          </p:cNvSpPr>
          <p:nvPr>
            <p:ph sz="half" idx="1"/>
          </p:nvPr>
        </p:nvSpPr>
        <p:spPr>
          <a:xfrm>
            <a:off x="1097278" y="1845734"/>
            <a:ext cx="4937760" cy="402335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3666798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3852909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3649245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1FA7AC5-6045-4418-8E60-F48788734473}" type="datetimeFigureOut">
              <a:rPr lang="en-US" smtClean="0"/>
              <a:t>1/24/2013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dirty="0"/>
          </a:p>
        </p:txBody>
      </p:sp>
    </p:spTree>
    <p:extLst>
      <p:ext uri="{BB962C8B-B14F-4D97-AF65-F5344CB8AC3E}">
        <p14:creationId xmlns:p14="http://schemas.microsoft.com/office/powerpoint/2010/main" val="88310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1FA7AC5-6045-4418-8E60-F48788734473}" type="datetimeFigureOut">
              <a:rPr lang="en-US" smtClean="0"/>
              <a:t>1/24/2013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71CAF9-4461-454A-B702-D536C3775752}" type="slidenum">
              <a:rPr lang="en-US" smtClean="0"/>
              <a:t>‹#›</a:t>
            </a:fld>
            <a:endParaRPr lang="en-US" dirty="0"/>
          </a:p>
        </p:txBody>
      </p:sp>
    </p:spTree>
    <p:extLst>
      <p:ext uri="{BB962C8B-B14F-4D97-AF65-F5344CB8AC3E}">
        <p14:creationId xmlns:p14="http://schemas.microsoft.com/office/powerpoint/2010/main" val="287401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1FA7AC5-6045-4418-8E60-F48788734473}" type="datetimeFigureOut">
              <a:rPr lang="en-US" smtClean="0"/>
              <a:t>1/24/2013</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71CAF9-4461-454A-B702-D536C3775752}" type="slidenum">
              <a:rPr lang="en-US" smtClean="0"/>
              <a:t>‹#›</a:t>
            </a:fld>
            <a:endParaRPr lang="en-US" dirty="0"/>
          </a:p>
        </p:txBody>
      </p:sp>
    </p:spTree>
    <p:extLst>
      <p:ext uri="{BB962C8B-B14F-4D97-AF65-F5344CB8AC3E}">
        <p14:creationId xmlns:p14="http://schemas.microsoft.com/office/powerpoint/2010/main" val="246833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1FA7AC5-6045-4418-8E60-F48788734473}" type="datetimeFigureOut">
              <a:rPr lang="en-US" smtClean="0"/>
              <a:t>1/24/2013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C71CAF9-4461-454A-B702-D536C3775752}"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0702052"/>
      </p:ext>
    </p:extLst>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1FA7AC5-6045-4418-8E60-F48788734473}" type="datetimeFigureOut">
              <a:rPr lang="en-US" smtClean="0"/>
              <a:t>1/24/2013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C71CAF9-4461-454A-B702-D536C3775752}"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0702052"/>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1FA7AC5-6045-4418-8E60-F48788734473}" type="datetimeFigureOut">
              <a:rPr lang="en-US" smtClean="0"/>
              <a:t>1/24/2013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C71CAF9-4461-454A-B702-D536C3775752}"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0702052"/>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Does water or mirrors reflect more UV radiation?</a:t>
            </a:r>
          </a:p>
        </p:txBody>
      </p:sp>
      <p:sp>
        <p:nvSpPr>
          <p:cNvPr id="3" name="Subtitle 2"/>
          <p:cNvSpPr>
            <a:spLocks noGrp="1"/>
          </p:cNvSpPr>
          <p:nvPr>
            <p:ph type="subTitle" idx="1"/>
          </p:nvPr>
        </p:nvSpPr>
        <p:spPr/>
        <p:txBody>
          <a:bodyPr/>
          <a:lstStyle/>
          <a:p>
            <a:r>
              <a:rPr lang="en-US" dirty="0"/>
              <a:t>EAN Milligan		Shari Gordenier</a:t>
            </a:r>
          </a:p>
          <a:p>
            <a:r>
              <a:rPr lang="en-US" dirty="0"/>
              <a:t>KEATON BONDS</a:t>
            </a:r>
          </a:p>
        </p:txBody>
      </p:sp>
    </p:spTree>
    <p:extLst>
      <p:ext uri="{BB962C8B-B14F-4D97-AF65-F5344CB8AC3E}">
        <p14:creationId xmlns:p14="http://schemas.microsoft.com/office/powerpoint/2010/main" val="4157082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Experiments</a:t>
            </a:r>
            <a:endParaRPr lang="en-US" dirty="0"/>
          </a:p>
        </p:txBody>
      </p:sp>
      <p:sp>
        <p:nvSpPr>
          <p:cNvPr id="3" name="Content Placeholder 2"/>
          <p:cNvSpPr>
            <a:spLocks noGrp="1"/>
          </p:cNvSpPr>
          <p:nvPr>
            <p:ph idx="1"/>
          </p:nvPr>
        </p:nvSpPr>
        <p:spPr/>
        <p:txBody>
          <a:bodyPr/>
          <a:lstStyle/>
          <a:p>
            <a:r>
              <a:rPr lang="en-US" dirty="0" smtClean="0"/>
              <a:t>Testing different reflective materials</a:t>
            </a:r>
          </a:p>
          <a:p>
            <a:pPr lvl="1"/>
            <a:r>
              <a:rPr lang="en-US" dirty="0" smtClean="0"/>
              <a:t>Off LCD screen</a:t>
            </a:r>
          </a:p>
          <a:p>
            <a:pPr lvl="1"/>
            <a:r>
              <a:rPr lang="en-US" dirty="0" smtClean="0"/>
              <a:t>Rounded mirror</a:t>
            </a:r>
          </a:p>
          <a:p>
            <a:pPr lvl="1"/>
            <a:r>
              <a:rPr lang="en-US" dirty="0" smtClean="0"/>
              <a:t>Glass</a:t>
            </a:r>
            <a:endParaRPr lang="en-US" dirty="0"/>
          </a:p>
          <a:p>
            <a:r>
              <a:rPr lang="en-US" dirty="0" smtClean="0"/>
              <a:t>Testing at different distances</a:t>
            </a:r>
          </a:p>
          <a:p>
            <a:r>
              <a:rPr lang="en-US" dirty="0" smtClean="0"/>
              <a:t>Test at </a:t>
            </a:r>
            <a:r>
              <a:rPr lang="en-US" smtClean="0"/>
              <a:t>different angles</a:t>
            </a:r>
            <a:endParaRPr lang="en-US" dirty="0" smtClean="0"/>
          </a:p>
        </p:txBody>
      </p:sp>
    </p:spTree>
    <p:extLst>
      <p:ext uri="{BB962C8B-B14F-4D97-AF65-F5344CB8AC3E}">
        <p14:creationId xmlns:p14="http://schemas.microsoft.com/office/powerpoint/2010/main" val="4133485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p:txBody>
          <a:bodyPr/>
          <a:lstStyle/>
          <a:p>
            <a:r>
              <a:rPr lang="en-US" dirty="0" smtClean="0"/>
              <a:t>Participants</a:t>
            </a:r>
          </a:p>
          <a:p>
            <a:pPr lvl="1"/>
            <a:r>
              <a:rPr lang="en-US" dirty="0" smtClean="0"/>
              <a:t>Keaton Bonds</a:t>
            </a:r>
          </a:p>
          <a:p>
            <a:pPr lvl="1"/>
            <a:r>
              <a:rPr lang="en-US" dirty="0" smtClean="0"/>
              <a:t>Shari Gordenier</a:t>
            </a:r>
          </a:p>
          <a:p>
            <a:pPr lvl="1"/>
            <a:r>
              <a:rPr lang="en-US" dirty="0" smtClean="0"/>
              <a:t>Ean Milligan</a:t>
            </a:r>
          </a:p>
          <a:p>
            <a:r>
              <a:rPr lang="en-US" dirty="0" smtClean="0"/>
              <a:t>Assistants</a:t>
            </a:r>
          </a:p>
          <a:p>
            <a:pPr lvl="1"/>
            <a:r>
              <a:rPr lang="en-US" dirty="0" smtClean="0"/>
              <a:t>Stephen Gogol</a:t>
            </a:r>
          </a:p>
          <a:p>
            <a:r>
              <a:rPr lang="en-US" dirty="0" smtClean="0"/>
              <a:t>Materials</a:t>
            </a:r>
          </a:p>
          <a:p>
            <a:pPr lvl="1"/>
            <a:r>
              <a:rPr lang="en-US" dirty="0" smtClean="0"/>
              <a:t>Phillip Bottelier</a:t>
            </a:r>
          </a:p>
        </p:txBody>
      </p:sp>
    </p:spTree>
    <p:extLst>
      <p:ext uri="{BB962C8B-B14F-4D97-AF65-F5344CB8AC3E}">
        <p14:creationId xmlns:p14="http://schemas.microsoft.com/office/powerpoint/2010/main" val="2081147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lstStyle/>
          <a:p>
            <a:r>
              <a:rPr lang="en-US" sz="4400" dirty="0"/>
              <a:t>If the mirror and water are each reflecting ultraviolet light, then the mirror will reflect more ultraviolet light than water.</a:t>
            </a:r>
            <a:endParaRPr lang="en-US" dirty="0"/>
          </a:p>
        </p:txBody>
      </p:sp>
    </p:spTree>
    <p:extLst>
      <p:ext uri="{BB962C8B-B14F-4D97-AF65-F5344CB8AC3E}">
        <p14:creationId xmlns:p14="http://schemas.microsoft.com/office/powerpoint/2010/main" val="935350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Variable</a:t>
            </a:r>
            <a:endParaRPr lang="en-US" dirty="0"/>
          </a:p>
        </p:txBody>
      </p:sp>
      <p:sp>
        <p:nvSpPr>
          <p:cNvPr id="3" name="Content Placeholder 2"/>
          <p:cNvSpPr>
            <a:spLocks noGrp="1"/>
          </p:cNvSpPr>
          <p:nvPr>
            <p:ph idx="1"/>
          </p:nvPr>
        </p:nvSpPr>
        <p:spPr/>
        <p:txBody>
          <a:bodyPr/>
          <a:lstStyle/>
          <a:p>
            <a:r>
              <a:rPr lang="en-US" sz="5400" dirty="0"/>
              <a:t>The independent variable it this experiment was the medium of which the UV was reflecting off of.</a:t>
            </a:r>
            <a:endParaRPr lang="en-US" dirty="0"/>
          </a:p>
        </p:txBody>
      </p:sp>
    </p:spTree>
    <p:extLst>
      <p:ext uri="{BB962C8B-B14F-4D97-AF65-F5344CB8AC3E}">
        <p14:creationId xmlns:p14="http://schemas.microsoft.com/office/powerpoint/2010/main" val="4044818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Setup/Design</a:t>
            </a:r>
            <a:endParaRPr lang="en-US" dirty="0"/>
          </a:p>
        </p:txBody>
      </p:sp>
      <p:sp>
        <p:nvSpPr>
          <p:cNvPr id="8" name="Rectangle 3"/>
          <p:cNvSpPr/>
          <p:nvPr/>
        </p:nvSpPr>
        <p:spPr>
          <a:xfrm>
            <a:off x="3094892" y="3141784"/>
            <a:ext cx="2555631" cy="30011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UV Light Source</a:t>
            </a:r>
            <a:br>
              <a:rPr lang="en-US" dirty="0"/>
            </a:br>
            <a:r>
              <a:rPr lang="en-US" dirty="0">
                <a:sym typeface="Wingdings" pitchFamily="2" charset="2"/>
              </a:rPr>
              <a:t></a:t>
            </a:r>
            <a:endParaRPr lang="en-US" dirty="0"/>
          </a:p>
        </p:txBody>
      </p:sp>
      <p:sp>
        <p:nvSpPr>
          <p:cNvPr id="9" name="Right Triangle 5"/>
          <p:cNvSpPr/>
          <p:nvPr/>
        </p:nvSpPr>
        <p:spPr>
          <a:xfrm flipH="1">
            <a:off x="6646982" y="4642338"/>
            <a:ext cx="2227386" cy="1500554"/>
          </a:xfrm>
          <a:prstGeom prst="r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Reflective Surface</a:t>
            </a:r>
          </a:p>
        </p:txBody>
      </p:sp>
      <p:sp>
        <p:nvSpPr>
          <p:cNvPr id="11" name="Rectangle 3"/>
          <p:cNvSpPr/>
          <p:nvPr/>
        </p:nvSpPr>
        <p:spPr>
          <a:xfrm>
            <a:off x="7010400" y="2731476"/>
            <a:ext cx="317500" cy="17584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UV-A </a:t>
            </a:r>
            <a:r>
              <a:rPr lang="en-US" dirty="0"/>
              <a:t>Sensor</a:t>
            </a:r>
          </a:p>
        </p:txBody>
      </p:sp>
      <p:sp>
        <p:nvSpPr>
          <p:cNvPr id="12" name="Rectangle 3"/>
          <p:cNvSpPr/>
          <p:nvPr/>
        </p:nvSpPr>
        <p:spPr>
          <a:xfrm>
            <a:off x="7614140" y="2731476"/>
            <a:ext cx="369277" cy="17584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UV-B Sensor</a:t>
            </a:r>
          </a:p>
        </p:txBody>
      </p:sp>
      <p:sp>
        <p:nvSpPr>
          <p:cNvPr id="71" name="Freeform 13"/>
          <p:cNvSpPr/>
          <p:nvPr/>
        </p:nvSpPr>
        <p:spPr>
          <a:xfrm>
            <a:off x="4914900" y="2205286"/>
            <a:ext cx="2311400" cy="525214"/>
          </a:xfrm>
          <a:custGeom>
            <a:avLst/>
            <a:gdLst>
              <a:gd name="connsiteX0" fmla="*/ 2311400 w 2311400"/>
              <a:gd name="connsiteY0" fmla="*/ 525214 h 525214"/>
              <a:gd name="connsiteX1" fmla="*/ 990600 w 2311400"/>
              <a:gd name="connsiteY1" fmla="*/ 4514 h 525214"/>
              <a:gd name="connsiteX2" fmla="*/ 254000 w 2311400"/>
              <a:gd name="connsiteY2" fmla="*/ 258514 h 525214"/>
              <a:gd name="connsiteX3" fmla="*/ 0 w 2311400"/>
              <a:gd name="connsiteY3" fmla="*/ 4514 h 525214"/>
            </a:gdLst>
            <a:ahLst/>
            <a:cxnLst>
              <a:cxn ang="0">
                <a:pos x="connsiteX0" y="connsiteY0"/>
              </a:cxn>
              <a:cxn ang="0">
                <a:pos x="connsiteX1" y="connsiteY1"/>
              </a:cxn>
              <a:cxn ang="0">
                <a:pos x="connsiteX2" y="connsiteY2"/>
              </a:cxn>
              <a:cxn ang="0">
                <a:pos x="connsiteX3" y="connsiteY3"/>
              </a:cxn>
            </a:cxnLst>
            <a:rect l="l" t="t" r="r" b="b"/>
            <a:pathLst>
              <a:path w="2311400" h="525214">
                <a:moveTo>
                  <a:pt x="2311400" y="525214"/>
                </a:moveTo>
                <a:cubicBezTo>
                  <a:pt x="1822450" y="287089"/>
                  <a:pt x="1333500" y="48964"/>
                  <a:pt x="990600" y="4514"/>
                </a:cubicBezTo>
                <a:cubicBezTo>
                  <a:pt x="647700" y="-39936"/>
                  <a:pt x="419100" y="258514"/>
                  <a:pt x="254000" y="258514"/>
                </a:cubicBezTo>
                <a:cubicBezTo>
                  <a:pt x="88900" y="258514"/>
                  <a:pt x="78317" y="84947"/>
                  <a:pt x="0" y="4514"/>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Freeform 14"/>
          <p:cNvSpPr/>
          <p:nvPr/>
        </p:nvSpPr>
        <p:spPr>
          <a:xfrm>
            <a:off x="5436578" y="2205286"/>
            <a:ext cx="2311400" cy="525214"/>
          </a:xfrm>
          <a:custGeom>
            <a:avLst/>
            <a:gdLst>
              <a:gd name="connsiteX0" fmla="*/ 2311400 w 2311400"/>
              <a:gd name="connsiteY0" fmla="*/ 525214 h 525214"/>
              <a:gd name="connsiteX1" fmla="*/ 990600 w 2311400"/>
              <a:gd name="connsiteY1" fmla="*/ 4514 h 525214"/>
              <a:gd name="connsiteX2" fmla="*/ 254000 w 2311400"/>
              <a:gd name="connsiteY2" fmla="*/ 258514 h 525214"/>
              <a:gd name="connsiteX3" fmla="*/ 0 w 2311400"/>
              <a:gd name="connsiteY3" fmla="*/ 4514 h 525214"/>
            </a:gdLst>
            <a:ahLst/>
            <a:cxnLst>
              <a:cxn ang="0">
                <a:pos x="connsiteX0" y="connsiteY0"/>
              </a:cxn>
              <a:cxn ang="0">
                <a:pos x="connsiteX1" y="connsiteY1"/>
              </a:cxn>
              <a:cxn ang="0">
                <a:pos x="connsiteX2" y="connsiteY2"/>
              </a:cxn>
              <a:cxn ang="0">
                <a:pos x="connsiteX3" y="connsiteY3"/>
              </a:cxn>
            </a:cxnLst>
            <a:rect l="l" t="t" r="r" b="b"/>
            <a:pathLst>
              <a:path w="2311400" h="525214">
                <a:moveTo>
                  <a:pt x="2311400" y="525214"/>
                </a:moveTo>
                <a:cubicBezTo>
                  <a:pt x="1822450" y="287089"/>
                  <a:pt x="1333500" y="48964"/>
                  <a:pt x="990600" y="4514"/>
                </a:cubicBezTo>
                <a:cubicBezTo>
                  <a:pt x="647700" y="-39936"/>
                  <a:pt x="419100" y="258514"/>
                  <a:pt x="254000" y="258514"/>
                </a:cubicBezTo>
                <a:cubicBezTo>
                  <a:pt x="88900" y="258514"/>
                  <a:pt x="78317" y="84947"/>
                  <a:pt x="0" y="4514"/>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3"/>
          <p:cNvSpPr/>
          <p:nvPr/>
        </p:nvSpPr>
        <p:spPr>
          <a:xfrm>
            <a:off x="4787900" y="1803400"/>
            <a:ext cx="814754" cy="4057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3"/>
          <p:cNvSpPr/>
          <p:nvPr/>
        </p:nvSpPr>
        <p:spPr>
          <a:xfrm>
            <a:off x="3094891" y="2854080"/>
            <a:ext cx="1277815" cy="2452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3"/>
          <p:cNvSpPr/>
          <p:nvPr/>
        </p:nvSpPr>
        <p:spPr>
          <a:xfrm rot="5400000">
            <a:off x="3745278" y="2226651"/>
            <a:ext cx="979854" cy="2750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19"/>
          <p:cNvSpPr/>
          <p:nvPr/>
        </p:nvSpPr>
        <p:spPr>
          <a:xfrm>
            <a:off x="4344749" y="1968500"/>
            <a:ext cx="951167" cy="977900"/>
          </a:xfrm>
          <a:custGeom>
            <a:avLst/>
            <a:gdLst>
              <a:gd name="connsiteX0" fmla="*/ 443151 w 951167"/>
              <a:gd name="connsiteY0" fmla="*/ 0 h 977900"/>
              <a:gd name="connsiteX1" fmla="*/ 62151 w 951167"/>
              <a:gd name="connsiteY1" fmla="*/ 393700 h 977900"/>
              <a:gd name="connsiteX2" fmla="*/ 951151 w 951167"/>
              <a:gd name="connsiteY2" fmla="*/ 787400 h 977900"/>
              <a:gd name="connsiteX3" fmla="*/ 36751 w 951167"/>
              <a:gd name="connsiteY3" fmla="*/ 977900 h 977900"/>
            </a:gdLst>
            <a:ahLst/>
            <a:cxnLst>
              <a:cxn ang="0">
                <a:pos x="connsiteX0" y="connsiteY0"/>
              </a:cxn>
              <a:cxn ang="0">
                <a:pos x="connsiteX1" y="connsiteY1"/>
              </a:cxn>
              <a:cxn ang="0">
                <a:pos x="connsiteX2" y="connsiteY2"/>
              </a:cxn>
              <a:cxn ang="0">
                <a:pos x="connsiteX3" y="connsiteY3"/>
              </a:cxn>
            </a:cxnLst>
            <a:rect l="l" t="t" r="r" b="b"/>
            <a:pathLst>
              <a:path w="951167" h="977900">
                <a:moveTo>
                  <a:pt x="443151" y="0"/>
                </a:moveTo>
                <a:cubicBezTo>
                  <a:pt x="210317" y="131233"/>
                  <a:pt x="-22516" y="262467"/>
                  <a:pt x="62151" y="393700"/>
                </a:cubicBezTo>
                <a:cubicBezTo>
                  <a:pt x="146818" y="524933"/>
                  <a:pt x="955384" y="690033"/>
                  <a:pt x="951151" y="787400"/>
                </a:cubicBezTo>
                <a:cubicBezTo>
                  <a:pt x="946918" y="884767"/>
                  <a:pt x="-219366" y="895350"/>
                  <a:pt x="36751" y="97790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extBox 43"/>
          <p:cNvSpPr txBox="1"/>
          <p:nvPr/>
        </p:nvSpPr>
        <p:spPr>
          <a:xfrm>
            <a:off x="3441700" y="3610706"/>
            <a:ext cx="1378632" cy="369332"/>
          </a:xfrm>
          <a:prstGeom prst="rect">
            <a:avLst/>
          </a:prstGeom>
          <a:noFill/>
        </p:spPr>
        <p:txBody>
          <a:bodyPr wrap="square" rtlCol="0">
            <a:spAutoFit/>
          </a:bodyPr>
          <a:lstStyle/>
          <a:p>
            <a:r>
              <a:rPr lang="en-US" dirty="0" smtClean="0"/>
              <a:t>UV Emitter</a:t>
            </a:r>
            <a:endParaRPr lang="en-US" dirty="0"/>
          </a:p>
        </p:txBody>
      </p:sp>
      <p:sp>
        <p:nvSpPr>
          <p:cNvPr id="78" name="TextBox 44"/>
          <p:cNvSpPr txBox="1"/>
          <p:nvPr/>
        </p:nvSpPr>
        <p:spPr>
          <a:xfrm>
            <a:off x="7058662" y="5773560"/>
            <a:ext cx="1378632" cy="369332"/>
          </a:xfrm>
          <a:prstGeom prst="rect">
            <a:avLst/>
          </a:prstGeom>
          <a:noFill/>
        </p:spPr>
        <p:txBody>
          <a:bodyPr wrap="square" rtlCol="0">
            <a:spAutoFit/>
          </a:bodyPr>
          <a:lstStyle/>
          <a:p>
            <a:r>
              <a:rPr lang="en-US" dirty="0" smtClean="0"/>
              <a:t>Reflector</a:t>
            </a:r>
            <a:endParaRPr lang="en-US" dirty="0"/>
          </a:p>
        </p:txBody>
      </p:sp>
      <p:sp>
        <p:nvSpPr>
          <p:cNvPr id="79" name="TextBox 45"/>
          <p:cNvSpPr txBox="1"/>
          <p:nvPr/>
        </p:nvSpPr>
        <p:spPr>
          <a:xfrm>
            <a:off x="7983417" y="3333707"/>
            <a:ext cx="1378632" cy="646331"/>
          </a:xfrm>
          <a:prstGeom prst="rect">
            <a:avLst/>
          </a:prstGeom>
          <a:noFill/>
        </p:spPr>
        <p:txBody>
          <a:bodyPr wrap="square" rtlCol="0">
            <a:spAutoFit/>
          </a:bodyPr>
          <a:lstStyle/>
          <a:p>
            <a:r>
              <a:rPr lang="en-US" dirty="0" smtClean="0"/>
              <a:t>UV Sensors</a:t>
            </a:r>
          </a:p>
          <a:p>
            <a:r>
              <a:rPr lang="en-US" dirty="0" smtClean="0">
                <a:sym typeface="Wingdings" pitchFamily="2" charset="2"/>
              </a:rPr>
              <a:t></a:t>
            </a:r>
            <a:endParaRPr lang="en-US" dirty="0"/>
          </a:p>
        </p:txBody>
      </p:sp>
      <p:sp>
        <p:nvSpPr>
          <p:cNvPr id="80" name="TextBox 46"/>
          <p:cNvSpPr txBox="1"/>
          <p:nvPr/>
        </p:nvSpPr>
        <p:spPr>
          <a:xfrm>
            <a:off x="5602654" y="1821562"/>
            <a:ext cx="1378632" cy="369332"/>
          </a:xfrm>
          <a:prstGeom prst="rect">
            <a:avLst/>
          </a:prstGeom>
          <a:noFill/>
        </p:spPr>
        <p:txBody>
          <a:bodyPr wrap="square" rtlCol="0">
            <a:spAutoFit/>
          </a:bodyPr>
          <a:lstStyle/>
          <a:p>
            <a:r>
              <a:rPr lang="en-US" dirty="0" smtClean="0">
                <a:sym typeface="Wingdings" pitchFamily="2" charset="2"/>
              </a:rPr>
              <a:t> Interface</a:t>
            </a:r>
            <a:endParaRPr lang="en-US" dirty="0" smtClean="0"/>
          </a:p>
        </p:txBody>
      </p:sp>
      <p:sp>
        <p:nvSpPr>
          <p:cNvPr id="81" name="TextBox 47"/>
          <p:cNvSpPr txBox="1"/>
          <p:nvPr/>
        </p:nvSpPr>
        <p:spPr>
          <a:xfrm>
            <a:off x="2719071" y="2209192"/>
            <a:ext cx="1378632" cy="369332"/>
          </a:xfrm>
          <a:prstGeom prst="rect">
            <a:avLst/>
          </a:prstGeom>
          <a:noFill/>
        </p:spPr>
        <p:txBody>
          <a:bodyPr wrap="square" rtlCol="0">
            <a:spAutoFit/>
          </a:bodyPr>
          <a:lstStyle/>
          <a:p>
            <a:r>
              <a:rPr lang="en-US" dirty="0" smtClean="0"/>
              <a:t>Netbook</a:t>
            </a:r>
          </a:p>
        </p:txBody>
      </p:sp>
    </p:spTree>
    <p:extLst>
      <p:ext uri="{BB962C8B-B14F-4D97-AF65-F5344CB8AC3E}">
        <p14:creationId xmlns:p14="http://schemas.microsoft.com/office/powerpoint/2010/main" val="1469281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828079447"/>
              </p:ext>
            </p:extLst>
          </p:nvPr>
        </p:nvGraphicFramePr>
        <p:xfrm>
          <a:off x="1172308" y="293077"/>
          <a:ext cx="9870831" cy="59318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2998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60488430"/>
              </p:ext>
            </p:extLst>
          </p:nvPr>
        </p:nvGraphicFramePr>
        <p:xfrm>
          <a:off x="480647" y="797172"/>
          <a:ext cx="11254152" cy="4890123"/>
        </p:xfrm>
        <a:graphic>
          <a:graphicData uri="http://schemas.openxmlformats.org/drawingml/2006/table">
            <a:tbl>
              <a:tblPr>
                <a:tableStyleId>{B301B821-A1FF-4177-AEE7-76D212191A09}</a:tableStyleId>
              </a:tblPr>
              <a:tblGrid>
                <a:gridCol w="3880338"/>
                <a:gridCol w="3845169"/>
                <a:gridCol w="3528645"/>
              </a:tblGrid>
              <a:tr h="232863">
                <a:tc>
                  <a:txBody>
                    <a:bodyPr/>
                    <a:lstStyle/>
                    <a:p>
                      <a:pPr algn="ctr" fontAlgn="b"/>
                      <a:r>
                        <a:rPr lang="en-US" sz="1100" u="none" strike="noStrike" dirty="0" smtClean="0">
                          <a:effectLst/>
                        </a:rPr>
                        <a:t>Data Values</a:t>
                      </a:r>
                      <a:endParaRPr lang="en-US" sz="1100" b="1" i="0" u="none" strike="noStrike" dirty="0">
                        <a:solidFill>
                          <a:srgbClr val="000000"/>
                        </a:solidFill>
                        <a:effectLst/>
                        <a:latin typeface="Calibri"/>
                      </a:endParaRPr>
                    </a:p>
                  </a:txBody>
                  <a:tcPr marL="9143" marR="9143" marT="9143" marB="0" anchor="b"/>
                </a:tc>
                <a:tc>
                  <a:txBody>
                    <a:bodyPr/>
                    <a:lstStyle/>
                    <a:p>
                      <a:pPr algn="ctr" fontAlgn="b"/>
                      <a:r>
                        <a:rPr lang="en-US" sz="1100" u="none" strike="noStrike" dirty="0">
                          <a:effectLst/>
                        </a:rPr>
                        <a:t>UV-A</a:t>
                      </a:r>
                      <a:endParaRPr lang="en-US" sz="1100" b="0" i="0" u="none" strike="noStrike" dirty="0">
                        <a:solidFill>
                          <a:srgbClr val="000000"/>
                        </a:solidFill>
                        <a:effectLst/>
                        <a:latin typeface="Calibri"/>
                      </a:endParaRPr>
                    </a:p>
                  </a:txBody>
                  <a:tcPr marL="9143" marR="9143" marT="9143" marB="0" anchor="b"/>
                </a:tc>
                <a:tc>
                  <a:txBody>
                    <a:bodyPr/>
                    <a:lstStyle/>
                    <a:p>
                      <a:pPr algn="ctr" fontAlgn="b"/>
                      <a:r>
                        <a:rPr lang="en-US" sz="1100" u="none" strike="noStrike" dirty="0">
                          <a:effectLst/>
                        </a:rPr>
                        <a:t>UV-B</a:t>
                      </a:r>
                      <a:endParaRPr lang="en-US" sz="1100" b="0" i="0" u="none" strike="noStrike" dirty="0">
                        <a:solidFill>
                          <a:srgbClr val="000000"/>
                        </a:solidFill>
                        <a:effectLst/>
                        <a:latin typeface="Calibri"/>
                      </a:endParaRPr>
                    </a:p>
                  </a:txBody>
                  <a:tcPr marL="9143" marR="9143" marT="9143" marB="0" anchor="b"/>
                </a:tc>
              </a:tr>
              <a:tr h="232863">
                <a:tc rowSpan="4">
                  <a:txBody>
                    <a:bodyPr/>
                    <a:lstStyle/>
                    <a:p>
                      <a:pPr algn="ctr" fontAlgn="ctr"/>
                      <a:r>
                        <a:rPr lang="en-US" sz="1100" u="none" strike="noStrike" dirty="0">
                          <a:effectLst/>
                        </a:rPr>
                        <a:t>Mirror</a:t>
                      </a:r>
                      <a:endParaRPr lang="en-US" sz="1100" b="0" i="0" u="none" strike="noStrike" dirty="0">
                        <a:solidFill>
                          <a:srgbClr val="000000"/>
                        </a:solidFill>
                        <a:effectLst/>
                        <a:latin typeface="Calibri"/>
                      </a:endParaRPr>
                    </a:p>
                  </a:txBody>
                  <a:tcPr marL="9143" marR="9143" marT="9143" marB="0" anchor="ctr"/>
                </a:tc>
                <a:tc>
                  <a:txBody>
                    <a:bodyPr/>
                    <a:lstStyle/>
                    <a:p>
                      <a:pPr algn="ctr" fontAlgn="b"/>
                      <a:r>
                        <a:rPr lang="en-US" sz="1100" u="none" strike="noStrike" dirty="0">
                          <a:effectLst/>
                        </a:rPr>
                        <a:t>7</a:t>
                      </a:r>
                      <a:endParaRPr lang="en-US" sz="1100" b="0" i="0" u="none" strike="noStrike" dirty="0">
                        <a:solidFill>
                          <a:srgbClr val="000000"/>
                        </a:solidFill>
                        <a:effectLst/>
                        <a:latin typeface="Calibri"/>
                      </a:endParaRPr>
                    </a:p>
                  </a:txBody>
                  <a:tcPr marL="9143" marR="9143" marT="9143"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143" marR="9143" marT="9143" marB="0" anchor="b"/>
                </a:tc>
              </a:tr>
              <a:tr h="232863">
                <a:tc vMerge="1">
                  <a:txBody>
                    <a:bodyPr/>
                    <a:lstStyle/>
                    <a:p>
                      <a:endParaRPr lang="en-US"/>
                    </a:p>
                  </a:txBody>
                  <a:tcPr/>
                </a:tc>
                <a:tc>
                  <a:txBody>
                    <a:bodyPr/>
                    <a:lstStyle/>
                    <a:p>
                      <a:pPr algn="ctr" fontAlgn="b"/>
                      <a:r>
                        <a:rPr lang="en-US" sz="1100" u="none" strike="noStrike">
                          <a:effectLst/>
                        </a:rPr>
                        <a:t>22</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dirty="0">
                          <a:effectLst/>
                        </a:rPr>
                        <a:t>-0.1</a:t>
                      </a:r>
                      <a:endParaRPr lang="en-US" sz="1100" b="0" i="0" u="none" strike="noStrike" dirty="0">
                        <a:solidFill>
                          <a:srgbClr val="000000"/>
                        </a:solidFill>
                        <a:effectLst/>
                        <a:latin typeface="Calibri"/>
                      </a:endParaRPr>
                    </a:p>
                  </a:txBody>
                  <a:tcPr marL="9143" marR="9143" marT="9143" marB="0" anchor="b"/>
                </a:tc>
              </a:tr>
              <a:tr h="232863">
                <a:tc vMerge="1">
                  <a:txBody>
                    <a:bodyPr/>
                    <a:lstStyle/>
                    <a:p>
                      <a:endParaRPr lang="en-US"/>
                    </a:p>
                  </a:txBody>
                  <a:tcPr/>
                </a:tc>
                <a:tc>
                  <a:txBody>
                    <a:bodyPr/>
                    <a:lstStyle/>
                    <a:p>
                      <a:pPr algn="ctr" fontAlgn="b"/>
                      <a:r>
                        <a:rPr lang="en-US" sz="1100" u="none" strike="noStrike">
                          <a:effectLst/>
                        </a:rPr>
                        <a:t>24</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dirty="0">
                          <a:effectLst/>
                        </a:rPr>
                        <a:t>-0.1</a:t>
                      </a:r>
                      <a:endParaRPr lang="en-US" sz="1100" b="0" i="0" u="none" strike="noStrike" dirty="0">
                        <a:solidFill>
                          <a:srgbClr val="000000"/>
                        </a:solidFill>
                        <a:effectLst/>
                        <a:latin typeface="Calibri"/>
                      </a:endParaRPr>
                    </a:p>
                  </a:txBody>
                  <a:tcPr marL="9143" marR="9143" marT="9143" marB="0" anchor="b"/>
                </a:tc>
              </a:tr>
              <a:tr h="232863">
                <a:tc vMerge="1">
                  <a:txBody>
                    <a:bodyPr/>
                    <a:lstStyle/>
                    <a:p>
                      <a:endParaRPr lang="en-US"/>
                    </a:p>
                  </a:txBody>
                  <a:tcPr/>
                </a:tc>
                <a:tc>
                  <a:txBody>
                    <a:bodyPr/>
                    <a:lstStyle/>
                    <a:p>
                      <a:pPr algn="ctr" fontAlgn="b"/>
                      <a:r>
                        <a:rPr lang="en-US" sz="1100" u="none" strike="noStrike">
                          <a:effectLst/>
                        </a:rPr>
                        <a:t>24</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143" marR="9143" marT="9143" marB="0" anchor="b"/>
                </a:tc>
              </a:tr>
              <a:tr h="232863">
                <a:tc>
                  <a:txBody>
                    <a:bodyPr/>
                    <a:lstStyle/>
                    <a:p>
                      <a:pPr algn="ctr" fontAlgn="b"/>
                      <a:r>
                        <a:rPr lang="en-US" sz="1100" u="none" strike="noStrike">
                          <a:effectLst/>
                        </a:rPr>
                        <a:t>Averages</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a:effectLst/>
                        </a:rPr>
                        <a:t>19.25</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dirty="0">
                          <a:effectLst/>
                        </a:rPr>
                        <a:t>-0.05</a:t>
                      </a:r>
                      <a:endParaRPr lang="en-US" sz="1100" b="0" i="0" u="none" strike="noStrike" dirty="0">
                        <a:solidFill>
                          <a:srgbClr val="000000"/>
                        </a:solidFill>
                        <a:effectLst/>
                        <a:latin typeface="Calibri"/>
                      </a:endParaRPr>
                    </a:p>
                  </a:txBody>
                  <a:tcPr marL="9143" marR="9143" marT="9143" marB="0" anchor="b"/>
                </a:tc>
              </a:tr>
              <a:tr h="232863">
                <a:tc rowSpan="4">
                  <a:txBody>
                    <a:bodyPr/>
                    <a:lstStyle/>
                    <a:p>
                      <a:pPr algn="ctr" fontAlgn="ctr"/>
                      <a:r>
                        <a:rPr lang="en-US" sz="1100" u="none" strike="noStrike">
                          <a:effectLst/>
                        </a:rPr>
                        <a:t>Petri Dish</a:t>
                      </a:r>
                      <a:endParaRPr lang="en-US" sz="1100" b="0" i="0" u="none" strike="noStrike">
                        <a:solidFill>
                          <a:srgbClr val="000000"/>
                        </a:solidFill>
                        <a:effectLst/>
                        <a:latin typeface="Calibri"/>
                      </a:endParaRPr>
                    </a:p>
                  </a:txBody>
                  <a:tcPr marL="9143" marR="9143" marT="9143" marB="0" anchor="ctr"/>
                </a:tc>
                <a:tc>
                  <a:txBody>
                    <a:bodyPr/>
                    <a:lstStyle/>
                    <a:p>
                      <a:pPr algn="ctr" fontAlgn="b"/>
                      <a:r>
                        <a:rPr lang="en-US" sz="1100" u="none" strike="noStrike">
                          <a:effectLst/>
                        </a:rPr>
                        <a:t>30</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dirty="0">
                          <a:effectLst/>
                        </a:rPr>
                        <a:t>0.5</a:t>
                      </a:r>
                      <a:endParaRPr lang="en-US" sz="1100" b="0" i="0" u="none" strike="noStrike" dirty="0">
                        <a:solidFill>
                          <a:srgbClr val="000000"/>
                        </a:solidFill>
                        <a:effectLst/>
                        <a:latin typeface="Calibri"/>
                      </a:endParaRPr>
                    </a:p>
                  </a:txBody>
                  <a:tcPr marL="9143" marR="9143" marT="9143" marB="0" anchor="b"/>
                </a:tc>
              </a:tr>
              <a:tr h="232863">
                <a:tc vMerge="1">
                  <a:txBody>
                    <a:bodyPr/>
                    <a:lstStyle/>
                    <a:p>
                      <a:endParaRPr lang="en-US"/>
                    </a:p>
                  </a:txBody>
                  <a:tcPr/>
                </a:tc>
                <a:tc>
                  <a:txBody>
                    <a:bodyPr/>
                    <a:lstStyle/>
                    <a:p>
                      <a:pPr algn="ctr" fontAlgn="b"/>
                      <a:r>
                        <a:rPr lang="en-US" sz="1100" u="none" strike="noStrike">
                          <a:effectLst/>
                        </a:rPr>
                        <a:t>38</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dirty="0">
                          <a:effectLst/>
                        </a:rPr>
                        <a:t>0.8</a:t>
                      </a:r>
                      <a:endParaRPr lang="en-US" sz="1100" b="0" i="0" u="none" strike="noStrike" dirty="0">
                        <a:solidFill>
                          <a:srgbClr val="000000"/>
                        </a:solidFill>
                        <a:effectLst/>
                        <a:latin typeface="Calibri"/>
                      </a:endParaRPr>
                    </a:p>
                  </a:txBody>
                  <a:tcPr marL="9143" marR="9143" marT="9143" marB="0" anchor="b"/>
                </a:tc>
              </a:tr>
              <a:tr h="232863">
                <a:tc vMerge="1">
                  <a:txBody>
                    <a:bodyPr/>
                    <a:lstStyle/>
                    <a:p>
                      <a:endParaRPr lang="en-US"/>
                    </a:p>
                  </a:txBody>
                  <a:tcPr/>
                </a:tc>
                <a:tc>
                  <a:txBody>
                    <a:bodyPr/>
                    <a:lstStyle/>
                    <a:p>
                      <a:pPr algn="ctr" fontAlgn="b"/>
                      <a:r>
                        <a:rPr lang="en-US" sz="1100" u="none" strike="noStrike">
                          <a:effectLst/>
                        </a:rPr>
                        <a:t>22</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dirty="0">
                          <a:effectLst/>
                        </a:rPr>
                        <a:t>0.3</a:t>
                      </a:r>
                      <a:endParaRPr lang="en-US" sz="1100" b="0" i="0" u="none" strike="noStrike" dirty="0">
                        <a:solidFill>
                          <a:srgbClr val="000000"/>
                        </a:solidFill>
                        <a:effectLst/>
                        <a:latin typeface="Calibri"/>
                      </a:endParaRPr>
                    </a:p>
                  </a:txBody>
                  <a:tcPr marL="9143" marR="9143" marT="9143" marB="0" anchor="b"/>
                </a:tc>
              </a:tr>
              <a:tr h="232863">
                <a:tc vMerge="1">
                  <a:txBody>
                    <a:bodyPr/>
                    <a:lstStyle/>
                    <a:p>
                      <a:endParaRPr lang="en-US"/>
                    </a:p>
                  </a:txBody>
                  <a:tcPr/>
                </a:tc>
                <a:tc>
                  <a:txBody>
                    <a:bodyPr/>
                    <a:lstStyle/>
                    <a:p>
                      <a:pPr algn="ctr" fontAlgn="b"/>
                      <a:r>
                        <a:rPr lang="en-US" sz="1100" u="none" strike="noStrike">
                          <a:effectLst/>
                        </a:rPr>
                        <a:t>41</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dirty="0">
                          <a:effectLst/>
                        </a:rPr>
                        <a:t>0.4</a:t>
                      </a:r>
                      <a:endParaRPr lang="en-US" sz="1100" b="0" i="0" u="none" strike="noStrike" dirty="0">
                        <a:solidFill>
                          <a:srgbClr val="000000"/>
                        </a:solidFill>
                        <a:effectLst/>
                        <a:latin typeface="Calibri"/>
                      </a:endParaRPr>
                    </a:p>
                  </a:txBody>
                  <a:tcPr marL="9143" marR="9143" marT="9143" marB="0" anchor="b"/>
                </a:tc>
              </a:tr>
              <a:tr h="232863">
                <a:tc>
                  <a:txBody>
                    <a:bodyPr/>
                    <a:lstStyle/>
                    <a:p>
                      <a:pPr algn="ctr" fontAlgn="b"/>
                      <a:r>
                        <a:rPr lang="en-US" sz="1100" u="none" strike="noStrike">
                          <a:effectLst/>
                        </a:rPr>
                        <a:t>Averages</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a:effectLst/>
                        </a:rPr>
                        <a:t>32.75</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dirty="0">
                          <a:effectLst/>
                        </a:rPr>
                        <a:t>0.5</a:t>
                      </a:r>
                      <a:endParaRPr lang="en-US" sz="1100" b="0" i="0" u="none" strike="noStrike" dirty="0">
                        <a:solidFill>
                          <a:srgbClr val="000000"/>
                        </a:solidFill>
                        <a:effectLst/>
                        <a:latin typeface="Calibri"/>
                      </a:endParaRPr>
                    </a:p>
                  </a:txBody>
                  <a:tcPr marL="9143" marR="9143" marT="9143" marB="0" anchor="b"/>
                </a:tc>
              </a:tr>
              <a:tr h="232863">
                <a:tc rowSpan="4">
                  <a:txBody>
                    <a:bodyPr/>
                    <a:lstStyle/>
                    <a:p>
                      <a:pPr algn="ctr" fontAlgn="ctr"/>
                      <a:r>
                        <a:rPr lang="en-US" sz="1100" u="none" strike="noStrike">
                          <a:effectLst/>
                        </a:rPr>
                        <a:t>Petri Dish w/ Water</a:t>
                      </a:r>
                      <a:endParaRPr lang="en-US" sz="1100" b="0" i="0" u="none" strike="noStrike">
                        <a:solidFill>
                          <a:srgbClr val="000000"/>
                        </a:solidFill>
                        <a:effectLst/>
                        <a:latin typeface="Calibri"/>
                      </a:endParaRPr>
                    </a:p>
                  </a:txBody>
                  <a:tcPr marL="9143" marR="9143" marT="9143" marB="0" anchor="ctr"/>
                </a:tc>
                <a:tc>
                  <a:txBody>
                    <a:bodyPr/>
                    <a:lstStyle/>
                    <a:p>
                      <a:pPr algn="ctr" fontAlgn="b"/>
                      <a:r>
                        <a:rPr lang="en-US" sz="1100" u="none" strike="noStrike">
                          <a:effectLst/>
                        </a:rPr>
                        <a:t>38</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143" marR="9143" marT="9143" marB="0" anchor="b"/>
                </a:tc>
              </a:tr>
              <a:tr h="232863">
                <a:tc vMerge="1">
                  <a:txBody>
                    <a:bodyPr/>
                    <a:lstStyle/>
                    <a:p>
                      <a:endParaRPr lang="en-US"/>
                    </a:p>
                  </a:txBody>
                  <a:tcPr/>
                </a:tc>
                <a:tc>
                  <a:txBody>
                    <a:bodyPr/>
                    <a:lstStyle/>
                    <a:p>
                      <a:pPr algn="ctr" fontAlgn="b"/>
                      <a:r>
                        <a:rPr lang="en-US" sz="1100" u="none" strike="noStrike">
                          <a:effectLst/>
                        </a:rPr>
                        <a:t>61</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143" marR="9143" marT="9143" marB="0" anchor="b"/>
                </a:tc>
              </a:tr>
              <a:tr h="232863">
                <a:tc vMerge="1">
                  <a:txBody>
                    <a:bodyPr/>
                    <a:lstStyle/>
                    <a:p>
                      <a:endParaRPr lang="en-US"/>
                    </a:p>
                  </a:txBody>
                  <a:tcPr/>
                </a:tc>
                <a:tc>
                  <a:txBody>
                    <a:bodyPr/>
                    <a:lstStyle/>
                    <a:p>
                      <a:pPr algn="ctr" fontAlgn="b"/>
                      <a:r>
                        <a:rPr lang="en-US" sz="1100" u="none" strike="noStrike">
                          <a:effectLst/>
                        </a:rPr>
                        <a:t>54</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dirty="0">
                          <a:effectLst/>
                        </a:rPr>
                        <a:t>-0.1</a:t>
                      </a:r>
                      <a:endParaRPr lang="en-US" sz="1100" b="0" i="0" u="none" strike="noStrike" dirty="0">
                        <a:solidFill>
                          <a:srgbClr val="000000"/>
                        </a:solidFill>
                        <a:effectLst/>
                        <a:latin typeface="Calibri"/>
                      </a:endParaRPr>
                    </a:p>
                  </a:txBody>
                  <a:tcPr marL="9143" marR="9143" marT="9143" marB="0" anchor="b"/>
                </a:tc>
              </a:tr>
              <a:tr h="232863">
                <a:tc vMerge="1">
                  <a:txBody>
                    <a:bodyPr/>
                    <a:lstStyle/>
                    <a:p>
                      <a:endParaRPr lang="en-US"/>
                    </a:p>
                  </a:txBody>
                  <a:tcPr/>
                </a:tc>
                <a:tc>
                  <a:txBody>
                    <a:bodyPr/>
                    <a:lstStyle/>
                    <a:p>
                      <a:pPr algn="ctr" fontAlgn="b"/>
                      <a:r>
                        <a:rPr lang="en-US" sz="1100" u="none" strike="noStrike">
                          <a:effectLst/>
                        </a:rPr>
                        <a:t>60</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a:effectLst/>
                        </a:rPr>
                        <a:t>0</a:t>
                      </a:r>
                      <a:endParaRPr lang="en-US" sz="1100" b="0" i="0" u="none" strike="noStrike">
                        <a:solidFill>
                          <a:srgbClr val="000000"/>
                        </a:solidFill>
                        <a:effectLst/>
                        <a:latin typeface="Calibri"/>
                      </a:endParaRPr>
                    </a:p>
                  </a:txBody>
                  <a:tcPr marL="9143" marR="9143" marT="9143" marB="0" anchor="b"/>
                </a:tc>
              </a:tr>
              <a:tr h="232863">
                <a:tc>
                  <a:txBody>
                    <a:bodyPr/>
                    <a:lstStyle/>
                    <a:p>
                      <a:pPr algn="ctr" fontAlgn="b"/>
                      <a:r>
                        <a:rPr lang="en-US" sz="1100" u="none" strike="noStrike">
                          <a:effectLst/>
                        </a:rPr>
                        <a:t>Averages</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a:effectLst/>
                        </a:rPr>
                        <a:t>53.25</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a:effectLst/>
                        </a:rPr>
                        <a:t>-0.025</a:t>
                      </a:r>
                      <a:endParaRPr lang="en-US" sz="1100" b="0" i="0" u="none" strike="noStrike">
                        <a:solidFill>
                          <a:srgbClr val="000000"/>
                        </a:solidFill>
                        <a:effectLst/>
                        <a:latin typeface="Calibri"/>
                      </a:endParaRPr>
                    </a:p>
                  </a:txBody>
                  <a:tcPr marL="9143" marR="9143" marT="9143" marB="0" anchor="b"/>
                </a:tc>
              </a:tr>
              <a:tr h="232863">
                <a:tc rowSpan="4">
                  <a:txBody>
                    <a:bodyPr/>
                    <a:lstStyle/>
                    <a:p>
                      <a:pPr algn="ctr" fontAlgn="ctr"/>
                      <a:r>
                        <a:rPr lang="en-US" sz="1100" u="none" strike="noStrike">
                          <a:effectLst/>
                        </a:rPr>
                        <a:t>None</a:t>
                      </a:r>
                      <a:endParaRPr lang="en-US" sz="1100" b="0" i="0" u="none" strike="noStrike">
                        <a:solidFill>
                          <a:srgbClr val="000000"/>
                        </a:solidFill>
                        <a:effectLst/>
                        <a:latin typeface="Calibri"/>
                      </a:endParaRPr>
                    </a:p>
                  </a:txBody>
                  <a:tcPr marL="9143" marR="9143" marT="9143" marB="0" anchor="ctr"/>
                </a:tc>
                <a:tc>
                  <a:txBody>
                    <a:bodyPr/>
                    <a:lstStyle/>
                    <a:p>
                      <a:pPr algn="ctr" fontAlgn="b"/>
                      <a:r>
                        <a:rPr lang="en-US" sz="1100" u="none" strike="noStrike">
                          <a:effectLst/>
                        </a:rPr>
                        <a:t>30</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a:effectLst/>
                        </a:rPr>
                        <a:t>-0.1</a:t>
                      </a:r>
                      <a:endParaRPr lang="en-US" sz="1100" b="0" i="0" u="none" strike="noStrike">
                        <a:solidFill>
                          <a:srgbClr val="000000"/>
                        </a:solidFill>
                        <a:effectLst/>
                        <a:latin typeface="Calibri"/>
                      </a:endParaRPr>
                    </a:p>
                  </a:txBody>
                  <a:tcPr marL="9143" marR="9143" marT="9143" marB="0" anchor="b"/>
                </a:tc>
              </a:tr>
              <a:tr h="232863">
                <a:tc vMerge="1">
                  <a:txBody>
                    <a:bodyPr/>
                    <a:lstStyle/>
                    <a:p>
                      <a:endParaRPr lang="en-US"/>
                    </a:p>
                  </a:txBody>
                  <a:tcPr/>
                </a:tc>
                <a:tc>
                  <a:txBody>
                    <a:bodyPr/>
                    <a:lstStyle/>
                    <a:p>
                      <a:pPr algn="ctr" fontAlgn="b"/>
                      <a:r>
                        <a:rPr lang="en-US" sz="1100" u="none" strike="noStrike">
                          <a:effectLst/>
                        </a:rPr>
                        <a:t>37</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a:effectLst/>
                        </a:rPr>
                        <a:t>-0.2</a:t>
                      </a:r>
                      <a:endParaRPr lang="en-US" sz="1100" b="0" i="0" u="none" strike="noStrike">
                        <a:solidFill>
                          <a:srgbClr val="000000"/>
                        </a:solidFill>
                        <a:effectLst/>
                        <a:latin typeface="Calibri"/>
                      </a:endParaRPr>
                    </a:p>
                  </a:txBody>
                  <a:tcPr marL="9143" marR="9143" marT="9143" marB="0" anchor="b"/>
                </a:tc>
              </a:tr>
              <a:tr h="232863">
                <a:tc vMerge="1">
                  <a:txBody>
                    <a:bodyPr/>
                    <a:lstStyle/>
                    <a:p>
                      <a:endParaRPr lang="en-US"/>
                    </a:p>
                  </a:txBody>
                  <a:tcPr/>
                </a:tc>
                <a:tc>
                  <a:txBody>
                    <a:bodyPr/>
                    <a:lstStyle/>
                    <a:p>
                      <a:pPr algn="ctr" fontAlgn="b"/>
                      <a:r>
                        <a:rPr lang="en-US" sz="1100" u="none" strike="noStrike">
                          <a:effectLst/>
                        </a:rPr>
                        <a:t>41</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a:effectLst/>
                        </a:rPr>
                        <a:t>-0.2</a:t>
                      </a:r>
                      <a:endParaRPr lang="en-US" sz="1100" b="0" i="0" u="none" strike="noStrike">
                        <a:solidFill>
                          <a:srgbClr val="000000"/>
                        </a:solidFill>
                        <a:effectLst/>
                        <a:latin typeface="Calibri"/>
                      </a:endParaRPr>
                    </a:p>
                  </a:txBody>
                  <a:tcPr marL="9143" marR="9143" marT="9143" marB="0" anchor="b"/>
                </a:tc>
              </a:tr>
              <a:tr h="232863">
                <a:tc vMerge="1">
                  <a:txBody>
                    <a:bodyPr/>
                    <a:lstStyle/>
                    <a:p>
                      <a:endParaRPr lang="en-US"/>
                    </a:p>
                  </a:txBody>
                  <a:tcPr/>
                </a:tc>
                <a:tc>
                  <a:txBody>
                    <a:bodyPr/>
                    <a:lstStyle/>
                    <a:p>
                      <a:pPr algn="ctr" fontAlgn="b"/>
                      <a:r>
                        <a:rPr lang="en-US" sz="1100" u="none" strike="noStrike">
                          <a:effectLst/>
                        </a:rPr>
                        <a:t>38</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a:effectLst/>
                        </a:rPr>
                        <a:t>-0.1</a:t>
                      </a:r>
                      <a:endParaRPr lang="en-US" sz="1100" b="0" i="0" u="none" strike="noStrike">
                        <a:solidFill>
                          <a:srgbClr val="000000"/>
                        </a:solidFill>
                        <a:effectLst/>
                        <a:latin typeface="Calibri"/>
                      </a:endParaRPr>
                    </a:p>
                  </a:txBody>
                  <a:tcPr marL="9143" marR="9143" marT="9143" marB="0" anchor="b"/>
                </a:tc>
              </a:tr>
              <a:tr h="232863">
                <a:tc>
                  <a:txBody>
                    <a:bodyPr/>
                    <a:lstStyle/>
                    <a:p>
                      <a:pPr algn="ctr" fontAlgn="b"/>
                      <a:r>
                        <a:rPr lang="en-US" sz="1100" u="none" strike="noStrike">
                          <a:effectLst/>
                        </a:rPr>
                        <a:t>Averages</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a:effectLst/>
                        </a:rPr>
                        <a:t>36.5</a:t>
                      </a:r>
                      <a:endParaRPr lang="en-US" sz="1100" b="0" i="0" u="none" strike="noStrike">
                        <a:solidFill>
                          <a:srgbClr val="000000"/>
                        </a:solidFill>
                        <a:effectLst/>
                        <a:latin typeface="Calibri"/>
                      </a:endParaRPr>
                    </a:p>
                  </a:txBody>
                  <a:tcPr marL="9143" marR="9143" marT="9143" marB="0" anchor="b"/>
                </a:tc>
                <a:tc>
                  <a:txBody>
                    <a:bodyPr/>
                    <a:lstStyle/>
                    <a:p>
                      <a:pPr algn="ctr" fontAlgn="b"/>
                      <a:r>
                        <a:rPr lang="en-US" sz="1100" u="none" strike="noStrike" dirty="0">
                          <a:effectLst/>
                        </a:rPr>
                        <a:t>-0.15</a:t>
                      </a:r>
                      <a:endParaRPr lang="en-US" sz="1100" b="0" i="0" u="none" strike="noStrike" dirty="0">
                        <a:solidFill>
                          <a:srgbClr val="000000"/>
                        </a:solidFill>
                        <a:effectLst/>
                        <a:latin typeface="Calibri"/>
                      </a:endParaRPr>
                    </a:p>
                  </a:txBody>
                  <a:tcPr marL="9143" marR="9143" marT="9143" marB="0" anchor="b"/>
                </a:tc>
              </a:tr>
            </a:tbl>
          </a:graphicData>
        </a:graphic>
      </p:graphicFrame>
    </p:spTree>
    <p:extLst>
      <p:ext uri="{BB962C8B-B14F-4D97-AF65-F5344CB8AC3E}">
        <p14:creationId xmlns:p14="http://schemas.microsoft.com/office/powerpoint/2010/main" val="1162855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We reject out </a:t>
            </a:r>
            <a:r>
              <a:rPr lang="en-US" dirty="0" smtClean="0"/>
              <a:t>hypothesis.</a:t>
            </a:r>
            <a:r>
              <a:rPr lang="en-US" dirty="0"/>
              <a:t> </a:t>
            </a:r>
            <a:r>
              <a:rPr lang="en-US" dirty="0" smtClean="0"/>
              <a:t> We state this because our hypothesis stated that the mirror will reflect more UV Radiation than the water, and the results of our test show that water reflected way more than anything else.</a:t>
            </a:r>
            <a:r>
              <a:rPr lang="en-US" dirty="0"/>
              <a:t> </a:t>
            </a:r>
            <a:r>
              <a:rPr lang="en-US" dirty="0" smtClean="0"/>
              <a:t> Our data showed that water reflected approximately 35 mw/m</a:t>
            </a:r>
            <a:r>
              <a:rPr lang="en-US" baseline="30000" dirty="0" smtClean="0"/>
              <a:t>2</a:t>
            </a:r>
            <a:r>
              <a:rPr lang="en-US" dirty="0" smtClean="0"/>
              <a:t> more than the mirror and 20 mw/m</a:t>
            </a:r>
            <a:r>
              <a:rPr lang="en-US" baseline="30000" dirty="0" smtClean="0"/>
              <a:t>2</a:t>
            </a:r>
            <a:r>
              <a:rPr lang="en-US" dirty="0" smtClean="0"/>
              <a:t> more than nothing used to reflect.</a:t>
            </a:r>
          </a:p>
        </p:txBody>
      </p:sp>
    </p:spTree>
    <p:extLst>
      <p:ext uri="{BB962C8B-B14F-4D97-AF65-F5344CB8AC3E}">
        <p14:creationId xmlns:p14="http://schemas.microsoft.com/office/powerpoint/2010/main" val="2038677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Variables</a:t>
            </a:r>
            <a:endParaRPr lang="en-US" dirty="0"/>
          </a:p>
        </p:txBody>
      </p:sp>
      <p:sp>
        <p:nvSpPr>
          <p:cNvPr id="3" name="Content Placeholder 2"/>
          <p:cNvSpPr>
            <a:spLocks noGrp="1"/>
          </p:cNvSpPr>
          <p:nvPr>
            <p:ph idx="1"/>
          </p:nvPr>
        </p:nvSpPr>
        <p:spPr/>
        <p:txBody>
          <a:bodyPr/>
          <a:lstStyle/>
          <a:p>
            <a:pPr marL="201168" lvl="1" indent="0">
              <a:buNone/>
            </a:pPr>
            <a:r>
              <a:rPr lang="en-US" dirty="0" smtClean="0"/>
              <a:t>Controlled</a:t>
            </a:r>
          </a:p>
          <a:p>
            <a:pPr lvl="1"/>
            <a:r>
              <a:rPr lang="en-US" dirty="0" smtClean="0"/>
              <a:t>Reflection Material</a:t>
            </a:r>
          </a:p>
          <a:p>
            <a:pPr marL="201168" lvl="1" indent="0">
              <a:buNone/>
            </a:pPr>
            <a:r>
              <a:rPr lang="en-US" dirty="0" smtClean="0"/>
              <a:t>Uncontrolled</a:t>
            </a:r>
            <a:endParaRPr lang="en-US" dirty="0"/>
          </a:p>
          <a:p>
            <a:pPr lvl="1"/>
            <a:r>
              <a:rPr lang="en-US" dirty="0" smtClean="0"/>
              <a:t>Sensor’s position to the mirror</a:t>
            </a:r>
            <a:endParaRPr lang="en-US" dirty="0" smtClean="0"/>
          </a:p>
          <a:p>
            <a:pPr marL="201168" lvl="1" indent="0">
              <a:buNone/>
            </a:pPr>
            <a:endParaRPr lang="en-US" dirty="0"/>
          </a:p>
        </p:txBody>
      </p:sp>
    </p:spTree>
    <p:extLst>
      <p:ext uri="{BB962C8B-B14F-4D97-AF65-F5344CB8AC3E}">
        <p14:creationId xmlns:p14="http://schemas.microsoft.com/office/powerpoint/2010/main" val="95235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Improvements</a:t>
            </a:r>
            <a:endParaRPr lang="en-US" dirty="0"/>
          </a:p>
        </p:txBody>
      </p:sp>
      <p:sp>
        <p:nvSpPr>
          <p:cNvPr id="3" name="Content Placeholder 2"/>
          <p:cNvSpPr>
            <a:spLocks noGrp="1"/>
          </p:cNvSpPr>
          <p:nvPr>
            <p:ph idx="1"/>
          </p:nvPr>
        </p:nvSpPr>
        <p:spPr/>
        <p:txBody>
          <a:bodyPr/>
          <a:lstStyle/>
          <a:p>
            <a:r>
              <a:rPr lang="en-US" dirty="0" smtClean="0"/>
              <a:t>Build mount for sensors to sit in</a:t>
            </a:r>
          </a:p>
          <a:p>
            <a:r>
              <a:rPr lang="en-US" dirty="0" smtClean="0"/>
              <a:t>Have a better way to hold the water</a:t>
            </a:r>
            <a:endParaRPr lang="en-US" dirty="0"/>
          </a:p>
        </p:txBody>
      </p:sp>
    </p:spTree>
    <p:extLst>
      <p:ext uri="{BB962C8B-B14F-4D97-AF65-F5344CB8AC3E}">
        <p14:creationId xmlns:p14="http://schemas.microsoft.com/office/powerpoint/2010/main" val="389664995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2_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E3DA18C2-75F1-4980-A5F0-165F6F71DE6D}"/>
    </a:ext>
  </a:extLst>
</a:theme>
</file>

<file path=ppt/theme/theme3.xml><?xml version="1.0" encoding="utf-8"?>
<a:theme xmlns:a="http://schemas.openxmlformats.org/drawingml/2006/main" name="1_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E3DA18C2-75F1-4980-A5F0-165F6F71DE6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68</TotalTime>
  <Words>273</Words>
  <Application>Microsoft Office PowerPoint</Application>
  <PresentationFormat>Custom</PresentationFormat>
  <Paragraphs>99</Paragraphs>
  <Slides>11</Slides>
  <Notes>1</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Retrospect</vt:lpstr>
      <vt:lpstr>2_Retrospect</vt:lpstr>
      <vt:lpstr>1_Retrospect</vt:lpstr>
      <vt:lpstr>Does water or mirrors reflect more UV radiation?</vt:lpstr>
      <vt:lpstr>Hypothesis</vt:lpstr>
      <vt:lpstr>Independent Variable</vt:lpstr>
      <vt:lpstr>Setup/Design</vt:lpstr>
      <vt:lpstr>PowerPoint Presentation</vt:lpstr>
      <vt:lpstr>PowerPoint Presentation</vt:lpstr>
      <vt:lpstr>Conclusion</vt:lpstr>
      <vt:lpstr>List of Variables</vt:lpstr>
      <vt:lpstr>Improvements</vt:lpstr>
      <vt:lpstr>Further Experiments</vt:lpstr>
      <vt:lpstr>Credits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Ean A. Milligan</cp:lastModifiedBy>
  <cp:revision>60</cp:revision>
  <dcterms:created xsi:type="dcterms:W3CDTF">2012-07-27T01:16:44Z</dcterms:created>
  <dcterms:modified xsi:type="dcterms:W3CDTF">2013-01-24T21:19:05Z</dcterms:modified>
</cp:coreProperties>
</file>